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70.xml" ContentType="application/vnd.openxmlformats-officedocument.presentationml.slide+xml"/>
  <Override PartName="/ppt/slides/slide190.xml" ContentType="application/vnd.openxmlformats-officedocument.presentationml.slide+xml"/>
  <Override PartName="/ppt/slides/slide210.xml" ContentType="application/vnd.openxmlformats-officedocument.presentationml.slide+xml"/>
  <Override PartName="/ppt/slides/slide130.xml" ContentType="application/vnd.openxmlformats-officedocument.presentationml.slide+xml"/>
  <Override PartName="/ppt/slideLayouts/slideLayout7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76" r:id="rId2"/>
    <p:sldId id="268" r:id="rId3"/>
    <p:sldId id="269" r:id="rId4"/>
    <p:sldId id="270" r:id="rId5"/>
    <p:sldId id="271" r:id="rId6"/>
    <p:sldId id="285" r:id="rId7"/>
    <p:sldId id="277" r:id="rId8"/>
    <p:sldId id="303" r:id="rId9"/>
    <p:sldId id="278" r:id="rId10"/>
    <p:sldId id="279" r:id="rId11"/>
    <p:sldId id="280" r:id="rId12"/>
    <p:sldId id="281" r:id="rId13"/>
    <p:sldId id="282" r:id="rId14"/>
    <p:sldId id="283" r:id="rId15"/>
    <p:sldId id="293" r:id="rId16"/>
    <p:sldId id="294" r:id="rId17"/>
    <p:sldId id="295" r:id="rId18"/>
    <p:sldId id="272" r:id="rId19"/>
    <p:sldId id="273" r:id="rId20"/>
    <p:sldId id="286" r:id="rId21"/>
    <p:sldId id="289" r:id="rId22"/>
    <p:sldId id="287" r:id="rId23"/>
    <p:sldId id="288" r:id="rId24"/>
    <p:sldId id="290" r:id="rId25"/>
    <p:sldId id="291" r:id="rId26"/>
    <p:sldId id="292" r:id="rId27"/>
    <p:sldId id="296" r:id="rId28"/>
    <p:sldId id="297" r:id="rId29"/>
    <p:sldId id="298" r:id="rId30"/>
    <p:sldId id="274" r:id="rId31"/>
    <p:sldId id="275" r:id="rId32"/>
    <p:sldId id="300" r:id="rId33"/>
    <p:sldId id="301" r:id="rId34"/>
    <p:sldId id="302" r:id="rId35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76"/>
          </p14:sldIdLst>
        </p14:section>
        <p14:section name="Opportunity" id="{34C61D3D-3DDA-8544-919D-38908B71CF6E}">
          <p14:sldIdLst>
            <p14:sldId id="268"/>
            <p14:sldId id="269"/>
          </p14:sldIdLst>
        </p14:section>
        <p14:section name="Market" id="{DBB0F080-D76F-2449-A8A8-97428CE5CDE4}">
          <p14:sldIdLst>
            <p14:sldId id="270"/>
            <p14:sldId id="271"/>
            <p14:sldId id="285"/>
            <p14:sldId id="277"/>
            <p14:sldId id="303"/>
            <p14:sldId id="278"/>
            <p14:sldId id="279"/>
            <p14:sldId id="280"/>
            <p14:sldId id="281"/>
            <p14:sldId id="282"/>
            <p14:sldId id="283"/>
            <p14:sldId id="293"/>
            <p14:sldId id="294"/>
            <p14:sldId id="295"/>
          </p14:sldIdLst>
        </p14:section>
        <p14:section name="Solution" id="{D01103C6-D9B4-874A-903D-1D54C47D2E73}">
          <p14:sldIdLst>
            <p14:sldId id="272"/>
            <p14:sldId id="273"/>
            <p14:sldId id="286"/>
            <p14:sldId id="289"/>
            <p14:sldId id="287"/>
            <p14:sldId id="288"/>
            <p14:sldId id="290"/>
            <p14:sldId id="291"/>
            <p14:sldId id="292"/>
            <p14:sldId id="296"/>
            <p14:sldId id="297"/>
            <p14:sldId id="298"/>
          </p14:sldIdLst>
        </p14:section>
        <p14:section name="Business Model" id="{17ED8106-7472-CA40-A9D6-5927206203E6}">
          <p14:sldIdLst>
            <p14:sldId id="274"/>
            <p14:sldId id="275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6928"/>
  </p:normalViewPr>
  <p:slideViewPr>
    <p:cSldViewPr snapToGrid="0" snapToObjects="1">
      <p:cViewPr varScale="1">
        <p:scale>
          <a:sx n="87" d="100"/>
          <a:sy n="87" d="100"/>
        </p:scale>
        <p:origin x="64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5/2/2023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59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60871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36360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37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70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5/2/2023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1/13/2023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90.xm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43.png"/><Relationship Id="rId1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slide" Target="slide210.xml"/><Relationship Id="rId5" Type="http://schemas.openxmlformats.org/officeDocument/2006/relationships/slide" Target="slide170.xml"/><Relationship Id="rId15" Type="http://schemas.openxmlformats.org/officeDocument/2006/relationships/image" Target="../media/image50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0.png"/><Relationship Id="rId14" Type="http://schemas.openxmlformats.org/officeDocument/2006/relationships/slide" Target="slide1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6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6.sv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sv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.tif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0.tif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4.tif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microsoft.com/office/2007/relationships/hdphoto" Target="../media/hdphoto3.wdp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3.jp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3.jpg"/><Relationship Id="rId4" Type="http://schemas.microsoft.com/office/2007/relationships/hdphoto" Target="../media/hdphoto3.wdp"/><Relationship Id="rId9" Type="http://schemas.openxmlformats.org/officeDocument/2006/relationships/hyperlink" Target="devis_word_8%20(2).pdf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hyperlink" Target="Cahier_des_charges.pdf" TargetMode="External"/><Relationship Id="rId4" Type="http://schemas.microsoft.com/office/2007/relationships/hdphoto" Target="../media/hdphoto3.wdp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BEFBECC6-7816-7991-7061-35DC6E01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398"/>
            <a:ext cx="12192000" cy="68700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93261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3261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12288" y="1626620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12288" y="1626620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48048" y="3668617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448048" y="3668617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91690" y="207094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91690" y="2070941"/>
                <a:ext cx="3048000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phique 7" descr="Nouvelle lune avec un remplissage uni">
            <a:extLst>
              <a:ext uri="{FF2B5EF4-FFF2-40B4-BE49-F238E27FC236}">
                <a16:creationId xmlns:a16="http://schemas.microsoft.com/office/drawing/2014/main" id="{1EC5507F-E890-BB4B-F7BA-416E32D5C1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91840" y="5635846"/>
            <a:ext cx="914400" cy="9144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EA321D9-717D-7539-08B6-1E7BECC1CCE3}"/>
              </a:ext>
            </a:extLst>
          </p:cNvPr>
          <p:cNvSpPr txBox="1"/>
          <p:nvPr/>
        </p:nvSpPr>
        <p:spPr>
          <a:xfrm>
            <a:off x="1777243" y="553053"/>
            <a:ext cx="8522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AP2-Proposition des solutions aux problématiques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D04BCC-A156-AE78-6579-8BA659CF2A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44536" y="-1411135"/>
            <a:ext cx="42862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1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que 6" descr="Badge 1 avec un remplissage uni">
            <a:extLst>
              <a:ext uri="{FF2B5EF4-FFF2-40B4-BE49-F238E27FC236}">
                <a16:creationId xmlns:a16="http://schemas.microsoft.com/office/drawing/2014/main" id="{B77947F7-5847-6061-191E-6FE9BB38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787" y="0"/>
            <a:ext cx="1456426" cy="1456426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A3FB62E-3AB9-C473-C1F1-FA41AE6A9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2845861"/>
            <a:ext cx="10954328" cy="247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E64D22-55CF-CAA8-C5CB-C7852FF706D9}"/>
              </a:ext>
            </a:extLst>
          </p:cNvPr>
          <p:cNvSpPr txBox="1"/>
          <p:nvPr/>
        </p:nvSpPr>
        <p:spPr>
          <a:xfrm>
            <a:off x="166255" y="1798940"/>
            <a:ext cx="7489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Sous partie de la phase conception :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30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que 6" descr="Badge 1 avec un remplissage uni">
            <a:extLst>
              <a:ext uri="{FF2B5EF4-FFF2-40B4-BE49-F238E27FC236}">
                <a16:creationId xmlns:a16="http://schemas.microsoft.com/office/drawing/2014/main" id="{B77947F7-5847-6061-191E-6FE9BB38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787" y="0"/>
            <a:ext cx="1456426" cy="145642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332CB63-A7EF-DD33-F7F4-3092BC445776}"/>
              </a:ext>
            </a:extLst>
          </p:cNvPr>
          <p:cNvSpPr txBox="1"/>
          <p:nvPr/>
        </p:nvSpPr>
        <p:spPr>
          <a:xfrm>
            <a:off x="240146" y="2091327"/>
            <a:ext cx="844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Sous partie de la phase développement: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 pitchFamily="2" charset="0"/>
              <a:ea typeface="+mn-ea"/>
              <a:cs typeface="+mn-cs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9F109373-A91F-F9C5-C2C7-DB4662D0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6" y="3173252"/>
            <a:ext cx="11739418" cy="246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85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que 6" descr="Badge 1 avec un remplissage uni">
            <a:extLst>
              <a:ext uri="{FF2B5EF4-FFF2-40B4-BE49-F238E27FC236}">
                <a16:creationId xmlns:a16="http://schemas.microsoft.com/office/drawing/2014/main" id="{B77947F7-5847-6061-191E-6FE9BB38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787" y="0"/>
            <a:ext cx="1456426" cy="145642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F519C17-66B0-B285-E637-BE18E889E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7" y="2714770"/>
            <a:ext cx="11628582" cy="265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2DBB616-8CB0-AAC6-B679-8E0901D130DA}"/>
              </a:ext>
            </a:extLst>
          </p:cNvPr>
          <p:cNvSpPr txBox="1"/>
          <p:nvPr/>
        </p:nvSpPr>
        <p:spPr>
          <a:xfrm>
            <a:off x="240146" y="1962018"/>
            <a:ext cx="5904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Sous partie de la phase test: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0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que 6" descr="Badge 1 avec un remplissage uni">
            <a:extLst>
              <a:ext uri="{FF2B5EF4-FFF2-40B4-BE49-F238E27FC236}">
                <a16:creationId xmlns:a16="http://schemas.microsoft.com/office/drawing/2014/main" id="{B77947F7-5847-6061-191E-6FE9BB38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787" y="0"/>
            <a:ext cx="1456426" cy="145642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587E1B7-601C-6E9D-67DD-B274403C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2" y="2874667"/>
            <a:ext cx="11231418" cy="256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965FBE2-1D07-4564-1176-6A283A3102F7}"/>
              </a:ext>
            </a:extLst>
          </p:cNvPr>
          <p:cNvSpPr txBox="1"/>
          <p:nvPr/>
        </p:nvSpPr>
        <p:spPr>
          <a:xfrm>
            <a:off x="369454" y="1935991"/>
            <a:ext cx="9127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Sous partie de la phase correction des bugs: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8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8000" b="1" spc="-150">
              <a:latin typeface="Raleway" panose="020B0503030101060003" pitchFamily="34" charset="77"/>
            </a:endParaRPr>
          </a:p>
          <a:p>
            <a:pPr algn="ctr"/>
            <a:endParaRPr lang="fr-FR" sz="8000" b="1" spc="-150">
              <a:latin typeface="Raleway" panose="020B0503030101060003" pitchFamily="34" charset="77"/>
            </a:endParaRPr>
          </a:p>
          <a:p>
            <a:pPr algn="ctr"/>
            <a:r>
              <a:rPr lang="fr-FR" sz="8000" b="1" spc="-150">
                <a:latin typeface="Raleway" panose="020B0503030101060003" pitchFamily="34" charset="77"/>
              </a:rPr>
              <a:t>Le Marché </a:t>
            </a:r>
          </a:p>
          <a:p>
            <a:pPr algn="ctr"/>
            <a:r>
              <a:rPr lang="fr-FR" sz="8000" b="1" spc="-150">
                <a:latin typeface="Raleway" panose="020B0503030101060003" pitchFamily="34" charset="77"/>
              </a:rPr>
              <a:t> </a:t>
            </a:r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370970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que 6" descr="Badge 1 avec un remplissage uni">
            <a:extLst>
              <a:ext uri="{FF2B5EF4-FFF2-40B4-BE49-F238E27FC236}">
                <a16:creationId xmlns:a16="http://schemas.microsoft.com/office/drawing/2014/main" id="{B77947F7-5847-6061-191E-6FE9BB38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787" y="0"/>
            <a:ext cx="1456426" cy="145642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B45B4FE-058C-42F4-0845-D18704FC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1" y="2880947"/>
            <a:ext cx="11790218" cy="248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7C2132-B72F-FF67-24D0-8B1C4F359898}"/>
              </a:ext>
            </a:extLst>
          </p:cNvPr>
          <p:cNvSpPr txBox="1"/>
          <p:nvPr/>
        </p:nvSpPr>
        <p:spPr>
          <a:xfrm>
            <a:off x="369454" y="1935991"/>
            <a:ext cx="910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Sous partie de la phase mise en production: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42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que 6" descr="Badge 1 avec un remplissage uni">
            <a:extLst>
              <a:ext uri="{FF2B5EF4-FFF2-40B4-BE49-F238E27FC236}">
                <a16:creationId xmlns:a16="http://schemas.microsoft.com/office/drawing/2014/main" id="{B77947F7-5847-6061-191E-6FE9BB38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787" y="0"/>
            <a:ext cx="1456426" cy="145642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7C2132-B72F-FF67-24D0-8B1C4F359898}"/>
              </a:ext>
            </a:extLst>
          </p:cNvPr>
          <p:cNvSpPr txBox="1"/>
          <p:nvPr/>
        </p:nvSpPr>
        <p:spPr>
          <a:xfrm>
            <a:off x="369454" y="1935991"/>
            <a:ext cx="7483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+mn-ea"/>
                <a:cs typeface="+mn-cs"/>
              </a:rPr>
              <a:t>Création d’un diagramme de classe: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245ED3A-3484-95A2-C295-7AFFF006D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80" y="2867336"/>
            <a:ext cx="9339839" cy="36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4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que 6" descr="Badge 1 avec un remplissage uni">
            <a:extLst>
              <a:ext uri="{FF2B5EF4-FFF2-40B4-BE49-F238E27FC236}">
                <a16:creationId xmlns:a16="http://schemas.microsoft.com/office/drawing/2014/main" id="{B77947F7-5847-6061-191E-6FE9BB38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787" y="0"/>
            <a:ext cx="1456426" cy="145642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7C2132-B72F-FF67-24D0-8B1C4F359898}"/>
              </a:ext>
            </a:extLst>
          </p:cNvPr>
          <p:cNvSpPr txBox="1"/>
          <p:nvPr/>
        </p:nvSpPr>
        <p:spPr>
          <a:xfrm>
            <a:off x="230908" y="1741452"/>
            <a:ext cx="4250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+mn-ea"/>
                <a:cs typeface="+mn-cs"/>
              </a:rPr>
              <a:t>Création d’un diagramme d’activité: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6B0D0B4-2197-BBB3-5666-7E0B270A7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1456426"/>
            <a:ext cx="4797280" cy="528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2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que 6" descr="Badge 1 avec un remplissage uni">
            <a:extLst>
              <a:ext uri="{FF2B5EF4-FFF2-40B4-BE49-F238E27FC236}">
                <a16:creationId xmlns:a16="http://schemas.microsoft.com/office/drawing/2014/main" id="{B77947F7-5847-6061-191E-6FE9BB38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787" y="0"/>
            <a:ext cx="1456426" cy="145642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7C2132-B72F-FF67-24D0-8B1C4F359898}"/>
              </a:ext>
            </a:extLst>
          </p:cNvPr>
          <p:cNvSpPr txBox="1"/>
          <p:nvPr/>
        </p:nvSpPr>
        <p:spPr>
          <a:xfrm>
            <a:off x="230908" y="1741452"/>
            <a:ext cx="42504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+mn-ea"/>
                <a:cs typeface="+mn-cs"/>
              </a:rPr>
              <a:t>Création d’un  cas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D’utilisation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+mn-ea"/>
                <a:cs typeface="+mn-cs"/>
              </a:rPr>
              <a:t>: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B00FDCC-7E39-E1C0-B8AE-06935C66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07" y="1583677"/>
            <a:ext cx="5323176" cy="486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5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791517" y="228600"/>
            <a:ext cx="6628528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77"/>
                <a:ea typeface="+mn-ea"/>
                <a:cs typeface="+mn-cs"/>
              </a:rPr>
              <a:t>Prix </a:t>
            </a: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4" name="Graphique 3" descr="Amélioration continue avec un remplissage uni">
            <a:extLst>
              <a:ext uri="{FF2B5EF4-FFF2-40B4-BE49-F238E27FC236}">
                <a16:creationId xmlns:a16="http://schemas.microsoft.com/office/drawing/2014/main" id="{46BA7E9E-BB97-B65E-C401-0E2543CE4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7750" y="504727"/>
            <a:ext cx="3036499" cy="29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656653" y="284672"/>
            <a:ext cx="6878694" cy="6495690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endParaRPr lang="fr-FR" sz="5400" b="1" spc="-150" dirty="0">
              <a:latin typeface="Raleway" panose="020B0503030101060003" pitchFamily="34" charset="77"/>
            </a:endParaRPr>
          </a:p>
          <a:p>
            <a:pPr algn="ctr">
              <a:defRPr/>
            </a:pPr>
            <a:endParaRPr lang="fr-FR" sz="5400" b="1" spc="-150" dirty="0">
              <a:latin typeface="Raleway" panose="020B0503030101060003" pitchFamily="34" charset="77"/>
            </a:endParaRPr>
          </a:p>
          <a:p>
            <a:pPr algn="ctr">
              <a:defRPr/>
            </a:pPr>
            <a:r>
              <a:rPr lang="fr-FR" sz="5400" b="1" spc="-150" dirty="0">
                <a:latin typeface="Raleway Black" pitchFamily="2" charset="0"/>
              </a:rPr>
              <a:t>Problématique 2</a:t>
            </a:r>
            <a:endParaRPr lang="en-LT" sz="5400" b="1" spc="-150" dirty="0">
              <a:latin typeface="Raleway Black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4" name="Graphique 3" descr="Badge avec un remplissage uni">
            <a:extLst>
              <a:ext uri="{FF2B5EF4-FFF2-40B4-BE49-F238E27FC236}">
                <a16:creationId xmlns:a16="http://schemas.microsoft.com/office/drawing/2014/main" id="{E3621ED5-C628-DEA5-4064-B06FE6AB6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539" y="457200"/>
            <a:ext cx="1802921" cy="180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range and gray camping tent near body of water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sombre&#10;&#10;Description générée automatiquement">
            <a:extLst>
              <a:ext uri="{FF2B5EF4-FFF2-40B4-BE49-F238E27FC236}">
                <a16:creationId xmlns:a16="http://schemas.microsoft.com/office/drawing/2014/main" id="{31D73755-ACA7-C04C-5AE1-E6A6A5923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8851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6003632" y="1834088"/>
            <a:ext cx="1847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7" name="Graphique 6" descr="Badge avec un remplissage uni">
            <a:extLst>
              <a:ext uri="{FF2B5EF4-FFF2-40B4-BE49-F238E27FC236}">
                <a16:creationId xmlns:a16="http://schemas.microsoft.com/office/drawing/2014/main" id="{D3F32EF7-9132-D6DC-207C-0E90A2313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7547" y="212339"/>
            <a:ext cx="2036900" cy="2036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070B82A-6093-2EFE-A112-903773F1C179}"/>
              </a:ext>
            </a:extLst>
          </p:cNvPr>
          <p:cNvSpPr txBox="1"/>
          <p:nvPr/>
        </p:nvSpPr>
        <p:spPr>
          <a:xfrm>
            <a:off x="1816547" y="3243097"/>
            <a:ext cx="8558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DBDEE1"/>
                </a:solidFill>
                <a:latin typeface="Raleway Black" pitchFamily="2" charset="0"/>
              </a:rPr>
              <a:t>M2L</a:t>
            </a:r>
            <a:r>
              <a:rPr lang="fr-FR" sz="3600" b="0" i="0" dirty="0">
                <a:solidFill>
                  <a:srgbClr val="DBDEE1"/>
                </a:solidFill>
                <a:effectLst/>
                <a:latin typeface="Raleway Black" pitchFamily="2" charset="0"/>
              </a:rPr>
              <a:t> chercher a savoir qui les a louer et quand ces salles sont louer</a:t>
            </a:r>
            <a:endParaRPr lang="fr-FR" sz="3600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BUSINESS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3" y="4437112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LT" sz="8800" b="1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MODEL</a:t>
            </a: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8746" y="321526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75" y="394255"/>
            <a:ext cx="6714371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6000" b="1" spc="-150" dirty="0">
              <a:latin typeface="Raleway" panose="020B0503030101060003" pitchFamily="34" charset="77"/>
            </a:endParaRPr>
          </a:p>
          <a:p>
            <a:pPr algn="ctr"/>
            <a:r>
              <a:rPr lang="fr-FR" sz="6000" b="1" spc="-150" dirty="0">
                <a:latin typeface="Raleway Black" pitchFamily="2" charset="0"/>
              </a:rPr>
              <a:t>Présentation M2L</a:t>
            </a:r>
            <a:endParaRPr lang="en-LT" sz="6000" b="1" spc="-150" dirty="0">
              <a:latin typeface="Raleway Black" pitchFamily="2" charset="0"/>
            </a:endParaRP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79" y="532278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range and gray camping tent near body of water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sombre&#10;&#10;Description générée automatiquement">
            <a:extLst>
              <a:ext uri="{FF2B5EF4-FFF2-40B4-BE49-F238E27FC236}">
                <a16:creationId xmlns:a16="http://schemas.microsoft.com/office/drawing/2014/main" id="{31D73755-ACA7-C04C-5AE1-E6A6A5923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4610"/>
            <a:ext cx="12192000" cy="688851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6003632" y="1834088"/>
            <a:ext cx="1847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7" name="Graphique 6" descr="Badge avec un remplissage uni">
            <a:extLst>
              <a:ext uri="{FF2B5EF4-FFF2-40B4-BE49-F238E27FC236}">
                <a16:creationId xmlns:a16="http://schemas.microsoft.com/office/drawing/2014/main" id="{D3F32EF7-9132-D6DC-207C-0E90A2313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7547" y="212339"/>
            <a:ext cx="2036900" cy="2036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070B82A-6093-2EFE-A112-903773F1C179}"/>
              </a:ext>
            </a:extLst>
          </p:cNvPr>
          <p:cNvSpPr txBox="1"/>
          <p:nvPr/>
        </p:nvSpPr>
        <p:spPr>
          <a:xfrm>
            <a:off x="218057" y="2965763"/>
            <a:ext cx="10035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DBDEE1"/>
                </a:solidFill>
                <a:latin typeface="Raleway Black" pitchFamily="2" charset="0"/>
              </a:rPr>
              <a:t>Pour cette problématique nous allons crée une application mobile (Android, iOS) qui permettra a M2L de savoir qui a réserver ces salles et quand.</a:t>
            </a:r>
            <a:endParaRPr lang="fr-FR" sz="3600" dirty="0">
              <a:latin typeface="Raleway Black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55F7073-84EE-3EA0-72CD-037DAB8DC38B}"/>
              </a:ext>
            </a:extLst>
          </p:cNvPr>
          <p:cNvSpPr txBox="1"/>
          <p:nvPr/>
        </p:nvSpPr>
        <p:spPr>
          <a:xfrm>
            <a:off x="185894" y="2199627"/>
            <a:ext cx="2536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Black" pitchFamily="2" charset="0"/>
              </a:rPr>
              <a:t>Solution :</a:t>
            </a:r>
          </a:p>
        </p:txBody>
      </p:sp>
    </p:spTree>
    <p:extLst>
      <p:ext uri="{BB962C8B-B14F-4D97-AF65-F5344CB8AC3E}">
        <p14:creationId xmlns:p14="http://schemas.microsoft.com/office/powerpoint/2010/main" val="292243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EC56986-DC7A-0180-4752-84E7C79323A2}"/>
              </a:ext>
            </a:extLst>
          </p:cNvPr>
          <p:cNvSpPr txBox="1"/>
          <p:nvPr/>
        </p:nvSpPr>
        <p:spPr>
          <a:xfrm>
            <a:off x="291419" y="1906601"/>
            <a:ext cx="7226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Black" pitchFamily="2" charset="0"/>
              </a:rPr>
              <a:t>Création d’un diagramme de gant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1EB1E7-A9E2-41DD-BBF1-916D5056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535" y="90642"/>
            <a:ext cx="1719221" cy="17253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2C04618-0C4A-024D-D924-1A8A373E5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62" y="2907161"/>
            <a:ext cx="11890075" cy="28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1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8000" b="1" spc="-150">
              <a:latin typeface="Raleway" panose="020B0503030101060003" pitchFamily="34" charset="77"/>
            </a:endParaRPr>
          </a:p>
          <a:p>
            <a:pPr algn="ctr"/>
            <a:r>
              <a:rPr lang="fr-FR" sz="8000" b="1" spc="-150">
                <a:latin typeface="Raleway" panose="020B0503030101060003" pitchFamily="34" charset="77"/>
              </a:rPr>
              <a:t>QUI SOMME NOUS </a:t>
            </a: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2487" y="202582"/>
            <a:ext cx="2447026" cy="22041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EC56986-DC7A-0180-4752-84E7C79323A2}"/>
              </a:ext>
            </a:extLst>
          </p:cNvPr>
          <p:cNvSpPr txBox="1"/>
          <p:nvPr/>
        </p:nvSpPr>
        <p:spPr>
          <a:xfrm>
            <a:off x="0" y="1906601"/>
            <a:ext cx="830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Black" pitchFamily="2" charset="0"/>
              </a:rPr>
              <a:t>Sous partie de la phase de planification:</a:t>
            </a:r>
          </a:p>
        </p:txBody>
      </p:sp>
      <p:pic>
        <p:nvPicPr>
          <p:cNvPr id="4" name="Graphique 3" descr="Badge avec un remplissage uni">
            <a:extLst>
              <a:ext uri="{FF2B5EF4-FFF2-40B4-BE49-F238E27FC236}">
                <a16:creationId xmlns:a16="http://schemas.microsoft.com/office/drawing/2014/main" id="{11A2B6C7-6FD0-E0DA-CEA8-068957D7E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5445" y="92097"/>
            <a:ext cx="1722408" cy="17224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5AD3E46-215A-4C59-977E-C9624C4F8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49" y="2723799"/>
            <a:ext cx="11845947" cy="32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6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EC56986-DC7A-0180-4752-84E7C79323A2}"/>
              </a:ext>
            </a:extLst>
          </p:cNvPr>
          <p:cNvSpPr txBox="1"/>
          <p:nvPr/>
        </p:nvSpPr>
        <p:spPr>
          <a:xfrm>
            <a:off x="0" y="1906601"/>
            <a:ext cx="8965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Sous partie de la phase de développement: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 pitchFamily="2" charset="0"/>
              <a:ea typeface="+mn-ea"/>
              <a:cs typeface="+mn-cs"/>
            </a:endParaRPr>
          </a:p>
        </p:txBody>
      </p:sp>
      <p:pic>
        <p:nvPicPr>
          <p:cNvPr id="4" name="Graphique 3" descr="Badge avec un remplissage uni">
            <a:extLst>
              <a:ext uri="{FF2B5EF4-FFF2-40B4-BE49-F238E27FC236}">
                <a16:creationId xmlns:a16="http://schemas.microsoft.com/office/drawing/2014/main" id="{11A2B6C7-6FD0-E0DA-CEA8-068957D7E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5445" y="92097"/>
            <a:ext cx="1722408" cy="17224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4A87E4E-23E0-6CA7-2B4B-55EB1A97F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58" y="2629502"/>
            <a:ext cx="11783684" cy="3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5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EC56986-DC7A-0180-4752-84E7C79323A2}"/>
              </a:ext>
            </a:extLst>
          </p:cNvPr>
          <p:cNvSpPr txBox="1"/>
          <p:nvPr/>
        </p:nvSpPr>
        <p:spPr>
          <a:xfrm>
            <a:off x="0" y="1906601"/>
            <a:ext cx="1000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Sous partie de la phase de test et de validations :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 pitchFamily="2" charset="0"/>
              <a:ea typeface="+mn-ea"/>
              <a:cs typeface="+mn-cs"/>
            </a:endParaRPr>
          </a:p>
        </p:txBody>
      </p:sp>
      <p:pic>
        <p:nvPicPr>
          <p:cNvPr id="4" name="Graphique 3" descr="Badge avec un remplissage uni">
            <a:extLst>
              <a:ext uri="{FF2B5EF4-FFF2-40B4-BE49-F238E27FC236}">
                <a16:creationId xmlns:a16="http://schemas.microsoft.com/office/drawing/2014/main" id="{11A2B6C7-6FD0-E0DA-CEA8-068957D7E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5445" y="92097"/>
            <a:ext cx="1722408" cy="172240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02FB049-B89B-619F-3C0C-31BFC3E78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07" y="2877874"/>
            <a:ext cx="11611155" cy="33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2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EC56986-DC7A-0180-4752-84E7C79323A2}"/>
              </a:ext>
            </a:extLst>
          </p:cNvPr>
          <p:cNvSpPr txBox="1"/>
          <p:nvPr/>
        </p:nvSpPr>
        <p:spPr>
          <a:xfrm>
            <a:off x="0" y="1906601"/>
            <a:ext cx="8428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Sous partie de la phase de déploiement: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 pitchFamily="2" charset="0"/>
              <a:ea typeface="+mn-ea"/>
              <a:cs typeface="+mn-cs"/>
            </a:endParaRPr>
          </a:p>
        </p:txBody>
      </p:sp>
      <p:pic>
        <p:nvPicPr>
          <p:cNvPr id="4" name="Graphique 3" descr="Badge avec un remplissage uni">
            <a:extLst>
              <a:ext uri="{FF2B5EF4-FFF2-40B4-BE49-F238E27FC236}">
                <a16:creationId xmlns:a16="http://schemas.microsoft.com/office/drawing/2014/main" id="{11A2B6C7-6FD0-E0DA-CEA8-068957D7E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7807" y="92097"/>
            <a:ext cx="1722408" cy="172240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C90D2-751A-908B-98FB-502FDA6A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87" y="2905617"/>
            <a:ext cx="11576649" cy="30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EC56986-DC7A-0180-4752-84E7C79323A2}"/>
              </a:ext>
            </a:extLst>
          </p:cNvPr>
          <p:cNvSpPr txBox="1"/>
          <p:nvPr/>
        </p:nvSpPr>
        <p:spPr>
          <a:xfrm>
            <a:off x="0" y="1906601"/>
            <a:ext cx="838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Sous partie de la phase de maintenance: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 pitchFamily="2" charset="0"/>
              <a:ea typeface="+mn-ea"/>
              <a:cs typeface="+mn-cs"/>
            </a:endParaRPr>
          </a:p>
        </p:txBody>
      </p:sp>
      <p:pic>
        <p:nvPicPr>
          <p:cNvPr id="4" name="Graphique 3" descr="Badge avec un remplissage uni">
            <a:extLst>
              <a:ext uri="{FF2B5EF4-FFF2-40B4-BE49-F238E27FC236}">
                <a16:creationId xmlns:a16="http://schemas.microsoft.com/office/drawing/2014/main" id="{11A2B6C7-6FD0-E0DA-CEA8-068957D7E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7807" y="92097"/>
            <a:ext cx="1722408" cy="172240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A1EEEA-CBB8-EA28-DBFD-625CCAD69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5" y="2854036"/>
            <a:ext cx="11850254" cy="29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7C2132-B72F-FF67-24D0-8B1C4F359898}"/>
              </a:ext>
            </a:extLst>
          </p:cNvPr>
          <p:cNvSpPr txBox="1"/>
          <p:nvPr/>
        </p:nvSpPr>
        <p:spPr>
          <a:xfrm>
            <a:off x="369454" y="2111483"/>
            <a:ext cx="7483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+mn-ea"/>
                <a:cs typeface="+mn-cs"/>
              </a:rPr>
              <a:t>Création d’un diagramme de classe: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40245BB-9DCD-2AF3-FEF2-DB3541AC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3015524"/>
            <a:ext cx="9896475" cy="3333750"/>
          </a:xfrm>
          <a:prstGeom prst="rect">
            <a:avLst/>
          </a:prstGeom>
        </p:spPr>
      </p:pic>
      <p:pic>
        <p:nvPicPr>
          <p:cNvPr id="3" name="Graphique 2" descr="Badge avec un remplissage uni">
            <a:extLst>
              <a:ext uri="{FF2B5EF4-FFF2-40B4-BE49-F238E27FC236}">
                <a16:creationId xmlns:a16="http://schemas.microsoft.com/office/drawing/2014/main" id="{0F02E7ED-520C-768F-FB16-0A82128C9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7807" y="92097"/>
            <a:ext cx="1722408" cy="17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1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7C2132-B72F-FF67-24D0-8B1C4F359898}"/>
              </a:ext>
            </a:extLst>
          </p:cNvPr>
          <p:cNvSpPr txBox="1"/>
          <p:nvPr/>
        </p:nvSpPr>
        <p:spPr>
          <a:xfrm>
            <a:off x="230908" y="1741452"/>
            <a:ext cx="4250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+mn-ea"/>
                <a:cs typeface="+mn-cs"/>
              </a:rPr>
              <a:t>Création d’un diagramme d’activité: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B9BB6DC-85EB-27FF-32CC-490C7BE85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54" y="1456426"/>
            <a:ext cx="4163001" cy="51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que 1" descr="Badge avec un remplissage uni">
            <a:extLst>
              <a:ext uri="{FF2B5EF4-FFF2-40B4-BE49-F238E27FC236}">
                <a16:creationId xmlns:a16="http://schemas.microsoft.com/office/drawing/2014/main" id="{325D034E-B9E5-8BC8-7B30-7FBACBB1C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2469" y="25981"/>
            <a:ext cx="1487061" cy="14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18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7C2132-B72F-FF67-24D0-8B1C4F359898}"/>
              </a:ext>
            </a:extLst>
          </p:cNvPr>
          <p:cNvSpPr txBox="1"/>
          <p:nvPr/>
        </p:nvSpPr>
        <p:spPr>
          <a:xfrm>
            <a:off x="230908" y="1741452"/>
            <a:ext cx="42504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+mn-ea"/>
                <a:cs typeface="+mn-cs"/>
              </a:rPr>
              <a:t>Création d’un  cas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D’utilisation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 pitchFamily="2" charset="0"/>
                <a:ea typeface="+mn-ea"/>
                <a:cs typeface="+mn-cs"/>
              </a:rPr>
              <a:t>: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20DDCB7-4444-D822-6C7A-E9AAF76D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63" y="2417026"/>
            <a:ext cx="6334731" cy="33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que 1" descr="Badge avec un remplissage uni">
            <a:extLst>
              <a:ext uri="{FF2B5EF4-FFF2-40B4-BE49-F238E27FC236}">
                <a16:creationId xmlns:a16="http://schemas.microsoft.com/office/drawing/2014/main" id="{9DB0DC84-226E-4BB7-0F6C-EBE3444FE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2469" y="254391"/>
            <a:ext cx="1487061" cy="14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0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on top of mountain during daytime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sombre&#10;&#10;Description générée automatiquement">
            <a:extLst>
              <a:ext uri="{FF2B5EF4-FFF2-40B4-BE49-F238E27FC236}">
                <a16:creationId xmlns:a16="http://schemas.microsoft.com/office/drawing/2014/main" id="{F2314F4B-7E06-F109-EF4A-E56A11D65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50" y="-42138"/>
            <a:ext cx="12268940" cy="694227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097983" y="585385"/>
            <a:ext cx="642321" cy="3943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293969" y="1570998"/>
            <a:ext cx="642321" cy="4080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451296" y="2499584"/>
            <a:ext cx="642321" cy="451319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807214" y="3642154"/>
            <a:ext cx="642321" cy="40198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2940448" y="3536508"/>
            <a:ext cx="61890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la Maison de Ligues de Lorraine (M2L) qui a pour mission de fournir des espaces et des services aux différentes ligues sportives régionales et à d’autres structures hébergées. </a:t>
            </a:r>
            <a:endParaRPr lang="en-LT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882367" y="1834088"/>
            <a:ext cx="242726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M2L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1008" y="1419151"/>
            <a:ext cx="642321" cy="394395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10196915" y="2385824"/>
            <a:ext cx="642321" cy="4080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284446" y="3301878"/>
            <a:ext cx="642321" cy="451319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10624995" y="4365077"/>
            <a:ext cx="642321" cy="401989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04244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5E-6 1.48148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8.33333E-7 -4.07407E-6 L 0.04245 -0.09351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0.04245 -0.09351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7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54167E-6 3.7037E-7 L 0.04244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Nos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3" y="4437112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800" b="1" spc="-150" dirty="0" err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OutilS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range dome tent surrounded by silhouette of trees at blue hour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sombre&#10;&#10;Description générée automatiquement">
            <a:extLst>
              <a:ext uri="{FF2B5EF4-FFF2-40B4-BE49-F238E27FC236}">
                <a16:creationId xmlns:a16="http://schemas.microsoft.com/office/drawing/2014/main" id="{D513EF8B-D05B-53B1-4F7E-1983D26D8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40355"/>
            <a:ext cx="12192000" cy="6697462"/>
          </a:xfrm>
          <a:prstGeom prst="rect">
            <a:avLst/>
          </a:prstGeom>
        </p:spPr>
      </p:pic>
      <p:sp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accent5"/>
          </a:soli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138172" y="65875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accent5"/>
          </a:soli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01712" y="4222665"/>
            <a:ext cx="6029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Pour notre projet nous avons utilisé plusieurs support: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835744" y="2176953"/>
            <a:ext cx="253787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800" b="1" spc="-15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NOS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5579919" y="2171350"/>
            <a:ext cx="35125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800" b="1" spc="-15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OUTIL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range dome tent surrounded by silhouette of trees at blue hour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sombre&#10;&#10;Description générée automatiquement">
            <a:extLst>
              <a:ext uri="{FF2B5EF4-FFF2-40B4-BE49-F238E27FC236}">
                <a16:creationId xmlns:a16="http://schemas.microsoft.com/office/drawing/2014/main" id="{D513EF8B-D05B-53B1-4F7E-1983D26D8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697462"/>
          </a:xfrm>
          <a:prstGeom prst="rect">
            <a:avLst/>
          </a:prstGeom>
        </p:spPr>
      </p:pic>
      <p:sp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accent5"/>
          </a:soli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138172" y="65875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accent5"/>
          </a:soli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3430545" y="2853579"/>
            <a:ext cx="471635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TRELLO: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BC8A05F-B8F6-932C-7ECF-2AE270B75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4627" y="419494"/>
            <a:ext cx="2683078" cy="60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range dome tent surrounded by silhouette of trees at blue hour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sombre&#10;&#10;Description générée automatiquement">
            <a:extLst>
              <a:ext uri="{FF2B5EF4-FFF2-40B4-BE49-F238E27FC236}">
                <a16:creationId xmlns:a16="http://schemas.microsoft.com/office/drawing/2014/main" id="{D513EF8B-D05B-53B1-4F7E-1983D26D8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355"/>
            <a:ext cx="12192000" cy="6697462"/>
          </a:xfrm>
          <a:prstGeom prst="rect">
            <a:avLst/>
          </a:prstGeom>
        </p:spPr>
      </p:pic>
      <p:sp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accent5"/>
          </a:soli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138172" y="65875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accent5"/>
          </a:soli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1D594-5228-7E40-8C11-673A42AE8EE2}"/>
              </a:ext>
            </a:extLst>
          </p:cNvPr>
          <p:cNvSpPr/>
          <p:nvPr/>
        </p:nvSpPr>
        <p:spPr>
          <a:xfrm>
            <a:off x="7532090" y="367207"/>
            <a:ext cx="38988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Devis : 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468FA13-C044-FCB1-A6CD-5A86B4464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1" y="1675899"/>
            <a:ext cx="3816604" cy="506918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91E7690-6C10-7AD4-610A-1F872E92203A}"/>
              </a:ext>
            </a:extLst>
          </p:cNvPr>
          <p:cNvSpPr txBox="1"/>
          <p:nvPr/>
        </p:nvSpPr>
        <p:spPr>
          <a:xfrm>
            <a:off x="3185289" y="3429000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lala</a:t>
            </a:r>
            <a:r>
              <a:rPr lang="en-US" dirty="0">
                <a:hlinkClick r:id="rId9" action="ppaction://hlinkfile"/>
              </a:rPr>
              <a:t>devis_word_8 (2).pdf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739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range dome tent surrounded by silhouette of trees at blue hour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sombre&#10;&#10;Description générée automatiquement">
            <a:hlinkClick r:id="rId5" action="ppaction://hlinkfile"/>
            <a:extLst>
              <a:ext uri="{FF2B5EF4-FFF2-40B4-BE49-F238E27FC236}">
                <a16:creationId xmlns:a16="http://schemas.microsoft.com/office/drawing/2014/main" id="{D513EF8B-D05B-53B1-4F7E-1983D26D8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" y="7465"/>
            <a:ext cx="12192000" cy="6697462"/>
          </a:xfrm>
          <a:prstGeom prst="rect">
            <a:avLst/>
          </a:prstGeom>
        </p:spPr>
      </p:pic>
      <p:sp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accent5"/>
          </a:soli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138172" y="65875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accent5"/>
          </a:soli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5725288" y="160538"/>
            <a:ext cx="71874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Cahier des charges: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AE674AC-5880-C01E-329B-A1C575E848B7}"/>
              </a:ext>
            </a:extLst>
          </p:cNvPr>
          <p:cNvSpPr txBox="1"/>
          <p:nvPr/>
        </p:nvSpPr>
        <p:spPr>
          <a:xfrm>
            <a:off x="8027971" y="2915053"/>
            <a:ext cx="604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linkClick r:id="rId5" action="ppaction://hlinkfile"/>
              </a:rPr>
              <a:t>Cahier_des_charges.pdf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0FE817-D5B0-4DB0-8B70-90F94E7429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3974" y="1969333"/>
            <a:ext cx="2371187" cy="48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7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122098" y="94891"/>
            <a:ext cx="7677509" cy="6599207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5400" b="1" spc="-150" dirty="0">
              <a:latin typeface="Raleway" panose="020B0503030101060003" pitchFamily="34" charset="77"/>
            </a:endParaRPr>
          </a:p>
          <a:p>
            <a:pPr algn="ctr"/>
            <a:r>
              <a:rPr lang="fr-FR" sz="6000" b="1" spc="-150" dirty="0">
                <a:latin typeface="Raleway Black" pitchFamily="2" charset="0"/>
              </a:rPr>
              <a:t>Problématique 1</a:t>
            </a:r>
            <a:endParaRPr lang="en-LT" sz="6000" b="1" spc="-150" dirty="0">
              <a:latin typeface="Raleway Black" pitchFamily="2" charset="0"/>
            </a:endParaRPr>
          </a:p>
        </p:txBody>
      </p:sp>
      <p:pic>
        <p:nvPicPr>
          <p:cNvPr id="4" name="Graphique 3" descr="Badge 1 avec un remplissage uni">
            <a:extLst>
              <a:ext uri="{FF2B5EF4-FFF2-40B4-BE49-F238E27FC236}">
                <a16:creationId xmlns:a16="http://schemas.microsoft.com/office/drawing/2014/main" id="{0817D2E9-446E-9492-DF8A-9ABDC1257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3641" y="316303"/>
            <a:ext cx="2084717" cy="20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sombre&#10;&#10;Description générée automatiquement">
            <a:extLst>
              <a:ext uri="{FF2B5EF4-FFF2-40B4-BE49-F238E27FC236}">
                <a16:creationId xmlns:a16="http://schemas.microsoft.com/office/drawing/2014/main" id="{FC8555C8-07D5-E077-C9A6-16392AE28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65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26397" y="4176559"/>
            <a:ext cx="602166" cy="2681441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4176557"/>
            <a:ext cx="602166" cy="2681443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-10801" y="245500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dirty="0">
                <a:solidFill>
                  <a:srgbClr val="DBDEE1"/>
                </a:solidFill>
                <a:latin typeface="Raleway Black" pitchFamily="2" charset="0"/>
              </a:rPr>
              <a:t>M</a:t>
            </a:r>
            <a:r>
              <a:rPr lang="fr-FR" sz="4000" b="0" i="0" dirty="0">
                <a:solidFill>
                  <a:srgbClr val="DBDEE1"/>
                </a:solidFill>
                <a:effectLst/>
                <a:latin typeface="Raleway Black" pitchFamily="2" charset="0"/>
              </a:rPr>
              <a:t>2L cherche a faciliter la gestion des utilisateurs</a:t>
            </a:r>
            <a:endParaRPr lang="en-LT" sz="4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4176559"/>
            <a:ext cx="602166" cy="2681441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4176557"/>
            <a:ext cx="602166" cy="2681443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4176557"/>
            <a:ext cx="602166" cy="2681443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7426" y="4176557"/>
            <a:ext cx="602166" cy="2681442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1" name="Graphique 10" descr="Badge 1 avec un remplissage uni">
            <a:extLst>
              <a:ext uri="{FF2B5EF4-FFF2-40B4-BE49-F238E27FC236}">
                <a16:creationId xmlns:a16="http://schemas.microsoft.com/office/drawing/2014/main" id="{8A741453-D926-DA13-9FB1-32356DEBD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4965" y="-129923"/>
            <a:ext cx="2143673" cy="214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1.85185E-6 L -1.45833E-6 -0.05533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1.85185E-6 L 2.5E-6 -0.05533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1.85185E-6 L -1.45833E-6 -0.05533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4.16667E-7 -0.05533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54167E-6 1.85185E-6 L -3.54167E-6 -0.05533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1.85185E-6 L 0 -0.05533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sombre&#10;&#10;Description générée automatiquement">
            <a:extLst>
              <a:ext uri="{FF2B5EF4-FFF2-40B4-BE49-F238E27FC236}">
                <a16:creationId xmlns:a16="http://schemas.microsoft.com/office/drawing/2014/main" id="{FC8555C8-07D5-E077-C9A6-16392AE28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8570"/>
            <a:ext cx="12192000" cy="68665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26397" y="4919006"/>
            <a:ext cx="602166" cy="1938993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4919008"/>
            <a:ext cx="602166" cy="1938992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-77122" y="306024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spc="-150" dirty="0">
                <a:solidFill>
                  <a:srgbClr val="DBDEE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itchFamily="2" charset="0"/>
              </a:rPr>
              <a:t>Pour résoudre ce problème nous allons crée un site web qui permettra la réservation des différente salle </a:t>
            </a:r>
            <a:endParaRPr lang="en-LT" sz="4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4919008"/>
            <a:ext cx="602166" cy="1938992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4919008"/>
            <a:ext cx="602166" cy="1938992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4919006"/>
            <a:ext cx="602166" cy="1938994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7426" y="4919008"/>
            <a:ext cx="602166" cy="1938990"/>
          </a:xfrm>
          <a:prstGeom prst="rect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1" name="Graphique 10" descr="Badge 1 avec un remplissage uni">
            <a:extLst>
              <a:ext uri="{FF2B5EF4-FFF2-40B4-BE49-F238E27FC236}">
                <a16:creationId xmlns:a16="http://schemas.microsoft.com/office/drawing/2014/main" id="{8A741453-D926-DA13-9FB1-32356DEBD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4965" y="-129923"/>
            <a:ext cx="2143673" cy="214367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3B674F2-599A-E8FC-C138-E6616D7A3F27}"/>
              </a:ext>
            </a:extLst>
          </p:cNvPr>
          <p:cNvSpPr txBox="1"/>
          <p:nvPr/>
        </p:nvSpPr>
        <p:spPr>
          <a:xfrm>
            <a:off x="203310" y="2322531"/>
            <a:ext cx="2536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Black" pitchFamily="2" charset="0"/>
              </a:rPr>
              <a:t>Solution :</a:t>
            </a:r>
          </a:p>
        </p:txBody>
      </p:sp>
    </p:spTree>
    <p:extLst>
      <p:ext uri="{BB962C8B-B14F-4D97-AF65-F5344CB8AC3E}">
        <p14:creationId xmlns:p14="http://schemas.microsoft.com/office/powerpoint/2010/main" val="283577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4.81481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4.81481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4.81481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54167E-6 -4.81481E-6 L -3.541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-4.81481E-6 L 0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que 6" descr="Badge 1 avec un remplissage uni">
            <a:extLst>
              <a:ext uri="{FF2B5EF4-FFF2-40B4-BE49-F238E27FC236}">
                <a16:creationId xmlns:a16="http://schemas.microsoft.com/office/drawing/2014/main" id="{B77947F7-5847-6061-191E-6FE9BB38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787" y="0"/>
            <a:ext cx="1456426" cy="145642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EC56986-DC7A-0180-4752-84E7C79323A2}"/>
              </a:ext>
            </a:extLst>
          </p:cNvPr>
          <p:cNvSpPr txBox="1"/>
          <p:nvPr/>
        </p:nvSpPr>
        <p:spPr>
          <a:xfrm>
            <a:off x="291419" y="1906601"/>
            <a:ext cx="7226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Black" pitchFamily="2" charset="0"/>
              </a:rPr>
              <a:t>Création d’un diagramme de gant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FFBE6D8-1522-49AB-940C-58158A7B8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54" y="2719994"/>
            <a:ext cx="11829691" cy="244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3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que 6" descr="Badge 1 avec un remplissage uni">
            <a:extLst>
              <a:ext uri="{FF2B5EF4-FFF2-40B4-BE49-F238E27FC236}">
                <a16:creationId xmlns:a16="http://schemas.microsoft.com/office/drawing/2014/main" id="{B77947F7-5847-6061-191E-6FE9BB38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787" y="0"/>
            <a:ext cx="1456426" cy="145642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61E9E17-64CC-2DEC-481D-17502DCCE968}"/>
              </a:ext>
            </a:extLst>
          </p:cNvPr>
          <p:cNvSpPr txBox="1"/>
          <p:nvPr/>
        </p:nvSpPr>
        <p:spPr>
          <a:xfrm>
            <a:off x="0" y="2198988"/>
            <a:ext cx="840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Sous partie de la phase de planification :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 pitchFamily="2" charset="0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D7C70C-C223-F0E0-3C6A-8F57C0788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10" y="3136831"/>
            <a:ext cx="11157527" cy="27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0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ombre&#10;&#10;Description générée automatiquement">
            <a:extLst>
              <a:ext uri="{FF2B5EF4-FFF2-40B4-BE49-F238E27FC236}">
                <a16:creationId xmlns:a16="http://schemas.microsoft.com/office/drawing/2014/main" id="{B4122E3A-DE18-5356-3A8E-915E6C94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que 6" descr="Badge 1 avec un remplissage uni">
            <a:extLst>
              <a:ext uri="{FF2B5EF4-FFF2-40B4-BE49-F238E27FC236}">
                <a16:creationId xmlns:a16="http://schemas.microsoft.com/office/drawing/2014/main" id="{B77947F7-5847-6061-191E-6FE9BB386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787" y="0"/>
            <a:ext cx="1456426" cy="14564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AA9E845-FCA5-7CF1-F097-18603CBC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7" y="3030788"/>
            <a:ext cx="11825352" cy="276165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61E9E17-64CC-2DEC-481D-17502DCCE968}"/>
              </a:ext>
            </a:extLst>
          </p:cNvPr>
          <p:cNvSpPr txBox="1"/>
          <p:nvPr/>
        </p:nvSpPr>
        <p:spPr>
          <a:xfrm>
            <a:off x="0" y="2198988"/>
            <a:ext cx="9530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>
                <a:solidFill>
                  <a:prstClr val="white"/>
                </a:solidFill>
                <a:latin typeface="Raleway Black" pitchFamily="2" charset="0"/>
              </a:rPr>
              <a:t>Sous partie de la phase d’analyse des besoins :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10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395</Words>
  <Application>Microsoft Office PowerPoint</Application>
  <PresentationFormat>Widescreen</PresentationFormat>
  <Paragraphs>68</Paragraphs>
  <Slides>34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Yacine TIZBIBIT</cp:lastModifiedBy>
  <cp:revision>12</cp:revision>
  <dcterms:created xsi:type="dcterms:W3CDTF">2020-12-19T18:59:10Z</dcterms:created>
  <dcterms:modified xsi:type="dcterms:W3CDTF">2023-05-02T15:56:03Z</dcterms:modified>
</cp:coreProperties>
</file>